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1" r:id="rId3"/>
    <p:sldId id="283" r:id="rId4"/>
    <p:sldId id="284" r:id="rId5"/>
    <p:sldId id="257" r:id="rId6"/>
    <p:sldId id="258" r:id="rId7"/>
    <p:sldId id="285" r:id="rId8"/>
    <p:sldId id="264" r:id="rId9"/>
    <p:sldId id="263" r:id="rId10"/>
    <p:sldId id="266" r:id="rId11"/>
    <p:sldId id="267" r:id="rId12"/>
    <p:sldId id="286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77" r:id="rId21"/>
    <p:sldId id="295" r:id="rId22"/>
    <p:sldId id="296" r:id="rId23"/>
    <p:sldId id="297" r:id="rId24"/>
    <p:sldId id="281" r:id="rId25"/>
    <p:sldId id="287" r:id="rId2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2E5C83"/>
    <a:srgbClr val="356D93"/>
    <a:srgbClr val="042A7B"/>
    <a:srgbClr val="3D6AA6"/>
    <a:srgbClr val="3B70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652" autoAdjust="0"/>
  </p:normalViewPr>
  <p:slideViewPr>
    <p:cSldViewPr snapToGrid="0" snapToObjects="1">
      <p:cViewPr>
        <p:scale>
          <a:sx n="178" d="100"/>
          <a:sy n="178" d="100"/>
        </p:scale>
        <p:origin x="-2944" y="-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7B332-B38A-7943-8723-01674B867430}" type="datetimeFigureOut">
              <a:rPr lang="fr-FR" smtClean="0"/>
              <a:t>07/10/15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47169-53EA-7D46-83B5-B6BDC02894E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469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C26B1-6120-9746-84D4-770BE63093AD}" type="datetimeFigureOut">
              <a:rPr lang="fr-FR" smtClean="0"/>
              <a:t>07/10/15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960F6-4446-1F4A-B215-D152A789F6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18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prez p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07/10/15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1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07/10/15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1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rez p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07/10/15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76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07/10/15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59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07/10/15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7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07/10/15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97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07/10/15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44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07/10/15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97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07/10/15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03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EE21-776F-3746-8FE5-E2BAC8D63417}" type="datetimeFigureOut">
              <a:rPr lang="fr-FR" smtClean="0"/>
              <a:t>07/10/15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08D2D-58E1-4E4D-90D8-A7948E85FB6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54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7EE21-776F-3746-8FE5-E2BAC8D63417}" type="datetimeFigureOut">
              <a:rPr lang="fr-FR" smtClean="0"/>
              <a:t>07/10/15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08D2D-58E1-4E4D-90D8-A7948E85FB6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1051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g"/><Relationship Id="rId3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Relationship Id="rId3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g"/><Relationship Id="rId3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6.emf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harte graph visuflou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600" r="680" b="237"/>
          <a:stretch/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3D6AA6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HA blanc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911" y="713446"/>
            <a:ext cx="10233824" cy="563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ngue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737" y="-38268"/>
            <a:ext cx="9791474" cy="691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">
        <p:fade/>
      </p:transition>
    </mc:Choice>
    <mc:Fallback xmlns="">
      <p:transition xmlns:p14="http://schemas.microsoft.com/office/powerpoint/2010/main" spd="med" advClick="0" advTm="1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65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92065" y="2769872"/>
            <a:ext cx="78053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des espaces conviviaux ouverts et </a:t>
            </a:r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flexibles</a:t>
            </a:r>
          </a:p>
          <a:p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des ressources multiples et variées, à l’accessibilité maximale y compris à </a:t>
            </a:r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distance</a:t>
            </a:r>
          </a:p>
          <a:p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un grand nombre de places assises et d’équipements </a:t>
            </a:r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multimédias</a:t>
            </a:r>
          </a:p>
          <a:p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 </a:t>
            </a:r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un large espace d’accueil proposant expositions et </a:t>
            </a:r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spectacles</a:t>
            </a:r>
          </a:p>
          <a:p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une possibilité de petite restauration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99422" y="239204"/>
            <a:ext cx="3267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Un Learning Center</a:t>
            </a:r>
          </a:p>
          <a:p>
            <a:r>
              <a:rPr lang="fr-FR" sz="2000" dirty="0" smtClean="0">
                <a:latin typeface="Calibri"/>
                <a:cs typeface="Calibri"/>
              </a:rPr>
              <a:t>Nouveau lieu de vie</a:t>
            </a:r>
            <a:endParaRPr lang="fr-FR" sz="2000" dirty="0">
              <a:latin typeface="Calibri"/>
              <a:cs typeface="Calibri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692065" y="1840841"/>
            <a:ext cx="76127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2E5C83"/>
                </a:solidFill>
                <a:latin typeface="Calibri"/>
                <a:cs typeface="Calibri"/>
              </a:rPr>
              <a:t>Un nouveau lieu de vie sur le campus </a:t>
            </a:r>
            <a:r>
              <a:rPr lang="fr-FR" sz="3200" dirty="0" err="1" smtClean="0">
                <a:solidFill>
                  <a:srgbClr val="2E5C83"/>
                </a:solidFill>
                <a:latin typeface="Calibri"/>
                <a:cs typeface="Calibri"/>
              </a:rPr>
              <a:t>Illberg</a:t>
            </a:r>
            <a:endParaRPr lang="fr-FR" sz="3200" dirty="0" smtClean="0">
              <a:solidFill>
                <a:srgbClr val="2E5C83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24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92065" y="2769872"/>
            <a:ext cx="78053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la documentation (SCD</a:t>
            </a:r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)</a:t>
            </a:r>
          </a:p>
          <a:p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les langues et les certifications (CLAM</a:t>
            </a:r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)</a:t>
            </a:r>
          </a:p>
          <a:p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les TICE (mission Innovations Pédagogiques Numériques et pôle des usages numériques </a:t>
            </a:r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)</a:t>
            </a:r>
          </a:p>
          <a:p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la pédagogie (Service Universitaire de Pédagogie)</a:t>
            </a:r>
          </a:p>
          <a:p>
            <a:pPr algn="ctr"/>
            <a:endParaRPr lang="fr-FR" sz="1600" dirty="0">
              <a:solidFill>
                <a:srgbClr val="17375E"/>
              </a:solidFill>
              <a:latin typeface="Calibri" charset="0"/>
              <a:ea typeface="MS PGothic" charset="0"/>
            </a:endParaRPr>
          </a:p>
          <a:p>
            <a:endParaRPr lang="fr-FR" sz="1600" dirty="0">
              <a:latin typeface="Calibri" charset="0"/>
              <a:ea typeface="MS PGothic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99422" y="239204"/>
            <a:ext cx="3267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Un Learning Center</a:t>
            </a:r>
          </a:p>
          <a:p>
            <a:r>
              <a:rPr lang="fr-FR" sz="2000" dirty="0" smtClean="0">
                <a:latin typeface="Calibri"/>
                <a:cs typeface="Calibri"/>
              </a:rPr>
              <a:t>Ressources</a:t>
            </a:r>
            <a:endParaRPr lang="fr-FR" sz="2000" dirty="0">
              <a:latin typeface="Calibri"/>
              <a:cs typeface="Calibri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692065" y="1840841"/>
            <a:ext cx="76127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2E5C83"/>
                </a:solidFill>
                <a:latin typeface="Calibri"/>
                <a:cs typeface="Calibri"/>
              </a:rPr>
              <a:t>Un ensemble de ressources en un même lieu</a:t>
            </a:r>
          </a:p>
        </p:txBody>
      </p:sp>
    </p:spTree>
    <p:extLst>
      <p:ext uri="{BB962C8B-B14F-4D97-AF65-F5344CB8AC3E}">
        <p14:creationId xmlns:p14="http://schemas.microsoft.com/office/powerpoint/2010/main" val="31275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92065" y="2769872"/>
            <a:ext cx="78053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Accès </a:t>
            </a: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aux </a:t>
            </a:r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ressources</a:t>
            </a:r>
          </a:p>
          <a:p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Rencontres</a:t>
            </a:r>
          </a:p>
          <a:p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Travail collaboratif ou </a:t>
            </a:r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individuel</a:t>
            </a:r>
          </a:p>
          <a:p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Plateforme d’activités </a:t>
            </a:r>
            <a:endParaRPr lang="fr-FR" sz="1600" dirty="0" smtClean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Compétences </a:t>
            </a:r>
            <a:r>
              <a:rPr lang="fr-FR" sz="1600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transversales</a:t>
            </a:r>
          </a:p>
          <a:p>
            <a:endParaRPr lang="fr-FR" sz="1600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Médiation</a:t>
            </a:r>
          </a:p>
          <a:p>
            <a:endParaRPr lang="fr-FR" sz="1600" dirty="0">
              <a:latin typeface="Calibri" charset="0"/>
              <a:ea typeface="MS PGothic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99422" y="239204"/>
            <a:ext cx="3267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Un Learning Center</a:t>
            </a:r>
          </a:p>
          <a:p>
            <a:r>
              <a:rPr lang="fr-FR" sz="2000" dirty="0" smtClean="0">
                <a:latin typeface="Calibri"/>
                <a:cs typeface="Calibri"/>
              </a:rPr>
              <a:t>DCCP</a:t>
            </a:r>
            <a:endParaRPr lang="fr-FR" sz="2000" dirty="0">
              <a:latin typeface="Calibri"/>
              <a:cs typeface="Calibri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692065" y="1840841"/>
            <a:ext cx="76127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2E5C83"/>
                </a:solidFill>
                <a:latin typeface="Calibri"/>
                <a:cs typeface="Calibri"/>
              </a:rPr>
              <a:t>Découvrir, Comprendre, Créer, Partager</a:t>
            </a:r>
          </a:p>
        </p:txBody>
      </p:sp>
      <p:pic>
        <p:nvPicPr>
          <p:cNvPr id="5" name="Image 4" descr="picto l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29" y="2054942"/>
            <a:ext cx="749071" cy="34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0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99422" y="239204"/>
            <a:ext cx="3267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Un Learning Center</a:t>
            </a:r>
          </a:p>
          <a:p>
            <a:r>
              <a:rPr lang="fr-FR" sz="2000" dirty="0" smtClean="0">
                <a:latin typeface="Calibri"/>
                <a:cs typeface="Calibri"/>
              </a:rPr>
              <a:t>DCCP</a:t>
            </a:r>
            <a:endParaRPr lang="fr-FR" sz="2000" dirty="0">
              <a:latin typeface="Calibri"/>
              <a:cs typeface="Calibri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000"/>
          <a:stretch>
            <a:fillRect/>
          </a:stretch>
        </p:blipFill>
        <p:spPr>
          <a:xfrm>
            <a:off x="499422" y="1526676"/>
            <a:ext cx="7926650" cy="4530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927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4098" y="1502696"/>
            <a:ext cx="8383263" cy="528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assure et accompagne l’accès à la documentation (consultation, emprunt, renseignements, formation à la recherche documentaire multi-supports, accompagnement personnalisé à la recherche d'un stage, à la découverte du monde économique …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)</a:t>
            </a:r>
          </a:p>
          <a:p>
            <a:pPr lvl="1"/>
            <a:endParaRPr lang="fr-FR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met à disposition des chercheurs un centre de documentation spécialisé (veille technologique, archives ouvertes, création et publication de documents numériques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)</a:t>
            </a:r>
          </a:p>
          <a:p>
            <a:pPr lvl="1"/>
            <a:endParaRPr lang="fr-FR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accueille les services administratifs et techniques nécessaires à la « tête du réseau » du service commun de 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documentation</a:t>
            </a:r>
          </a:p>
          <a:p>
            <a:pPr lvl="1"/>
            <a:endParaRPr lang="fr-FR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propose des ressources en langues 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étrangères</a:t>
            </a:r>
          </a:p>
          <a:p>
            <a:pPr lvl="1"/>
            <a:endParaRPr lang="fr-FR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organise les certifications en langues (CLES) et usages numériques (C2I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)</a:t>
            </a:r>
          </a:p>
          <a:p>
            <a:pPr lvl="1"/>
            <a:endParaRPr lang="fr-FR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Permet de se former aux innovations pédagogiques (SUP)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.</a:t>
            </a:r>
            <a:endParaRPr lang="fr-FR" dirty="0">
              <a:solidFill>
                <a:srgbClr val="2E5C83"/>
              </a:solidFill>
              <a:latin typeface="Calibri" charset="0"/>
              <a:ea typeface="MS PGothic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99422" y="239204"/>
            <a:ext cx="3267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Un Learning Center</a:t>
            </a:r>
          </a:p>
          <a:p>
            <a:r>
              <a:rPr lang="fr-FR" sz="2000" dirty="0" smtClean="0">
                <a:latin typeface="Calibri"/>
                <a:cs typeface="Calibri"/>
              </a:rPr>
              <a:t>Fonctions</a:t>
            </a:r>
            <a:endParaRPr lang="fr-FR" sz="2000" dirty="0">
              <a:latin typeface="Calibri"/>
              <a:cs typeface="Calibri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05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69861" y="2661047"/>
            <a:ext cx="62713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Un </a:t>
            </a: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projet construit en conformité avec son objet, dans une démarche collaborative 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souple</a:t>
            </a:r>
          </a:p>
          <a:p>
            <a:endParaRPr lang="fr-FR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U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n </a:t>
            </a: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projet qui continuera à être géré comme un 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projet</a:t>
            </a:r>
          </a:p>
          <a:p>
            <a:endParaRPr lang="fr-FR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Programme interdisciplinaire de recherche-formation (séminaires, conférences, équipes du LISEC)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99422" y="239204"/>
            <a:ext cx="3267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Un Learning Center</a:t>
            </a:r>
          </a:p>
          <a:p>
            <a:r>
              <a:rPr lang="fr-FR" sz="2000" dirty="0" smtClean="0">
                <a:latin typeface="Calibri"/>
                <a:cs typeface="Calibri"/>
              </a:rPr>
              <a:t>Un projet structurant</a:t>
            </a:r>
            <a:endParaRPr lang="fr-FR" sz="2000" dirty="0">
              <a:latin typeface="Calibri"/>
              <a:cs typeface="Calibri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92065" y="1840841"/>
            <a:ext cx="76127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2E5C83"/>
                </a:solidFill>
                <a:latin typeface="Calibri"/>
                <a:cs typeface="Calibri"/>
              </a:rPr>
              <a:t>Un projet structurant</a:t>
            </a:r>
          </a:p>
        </p:txBody>
      </p:sp>
    </p:spTree>
    <p:extLst>
      <p:ext uri="{BB962C8B-B14F-4D97-AF65-F5344CB8AC3E}">
        <p14:creationId xmlns:p14="http://schemas.microsoft.com/office/powerpoint/2010/main" val="356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69861" y="2661047"/>
            <a:ext cx="627139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qui met en œuvre les objectifs de 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l’UHA</a:t>
            </a:r>
          </a:p>
          <a:p>
            <a:endParaRPr lang="fr-FR" sz="800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qui fédère étudiants, enseignants, 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personnels</a:t>
            </a:r>
          </a:p>
          <a:p>
            <a:endParaRPr lang="fr-FR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qui place l’étudiant au cœur de ses 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apprentissages</a:t>
            </a:r>
          </a:p>
          <a:p>
            <a:endParaRPr lang="fr-FR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en lien étroit avec la réflexion sur l’innovation pédagogique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99422" y="239204"/>
            <a:ext cx="3267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Un Learning Center</a:t>
            </a:r>
          </a:p>
          <a:p>
            <a:r>
              <a:rPr lang="fr-FR" sz="2000" dirty="0" smtClean="0">
                <a:latin typeface="Calibri"/>
                <a:cs typeface="Calibri"/>
              </a:rPr>
              <a:t>Un projet d’établissement</a:t>
            </a:r>
            <a:endParaRPr lang="fr-FR" sz="2000" dirty="0">
              <a:latin typeface="Calibri"/>
              <a:cs typeface="Calibri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92065" y="1840841"/>
            <a:ext cx="76127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2E5C83"/>
                </a:solidFill>
                <a:latin typeface="Calibri"/>
                <a:cs typeface="Calibri"/>
              </a:rPr>
              <a:t>Un projet d’établissement</a:t>
            </a:r>
          </a:p>
        </p:txBody>
      </p:sp>
    </p:spTree>
    <p:extLst>
      <p:ext uri="{BB962C8B-B14F-4D97-AF65-F5344CB8AC3E}">
        <p14:creationId xmlns:p14="http://schemas.microsoft.com/office/powerpoint/2010/main" val="28762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69861" y="2661047"/>
            <a:ext cx="62713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fondé sur la notion d’accueil et d’accompagnement 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méthodologique</a:t>
            </a:r>
          </a:p>
          <a:p>
            <a:endParaRPr lang="fr-FR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centré sur les compétences transversales et le travail collaboratif.</a:t>
            </a:r>
          </a:p>
          <a:p>
            <a:endParaRPr lang="fr-FR" dirty="0" smtClean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b="1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un lieu majeur d’innovation organisé à partir de l’activité et non de la ressource</a:t>
            </a:r>
          </a:p>
          <a:p>
            <a:pPr marL="285750" indent="-285750">
              <a:buFont typeface="Arial"/>
              <a:buChar char="•"/>
            </a:pPr>
            <a:endParaRPr lang="fr-FR" dirty="0">
              <a:solidFill>
                <a:srgbClr val="2E5C83"/>
              </a:solidFill>
              <a:latin typeface="Calibri" charset="0"/>
              <a:ea typeface="MS PGothic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99422" y="239204"/>
            <a:ext cx="3267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Un Learning Center</a:t>
            </a:r>
          </a:p>
          <a:p>
            <a:r>
              <a:rPr lang="fr-FR" sz="2000" dirty="0" smtClean="0">
                <a:latin typeface="Calibri"/>
                <a:cs typeface="Calibri"/>
              </a:rPr>
              <a:t>Un projet pédagogique</a:t>
            </a:r>
            <a:endParaRPr lang="fr-FR" sz="2000" dirty="0">
              <a:latin typeface="Calibri"/>
              <a:cs typeface="Calibri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92065" y="1840841"/>
            <a:ext cx="76127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2E5C83"/>
                </a:solidFill>
                <a:latin typeface="Calibri"/>
                <a:cs typeface="Calibri"/>
              </a:rPr>
              <a:t>Un projet pédagogique</a:t>
            </a:r>
          </a:p>
        </p:txBody>
      </p:sp>
    </p:spTree>
    <p:extLst>
      <p:ext uri="{BB962C8B-B14F-4D97-AF65-F5344CB8AC3E}">
        <p14:creationId xmlns:p14="http://schemas.microsoft.com/office/powerpoint/2010/main" val="373190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harte graph visuflou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600" r="680" b="237"/>
          <a:stretch/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3D6AA6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HA blanc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912" y="756253"/>
            <a:ext cx="10233824" cy="554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6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xmlns:p14="http://schemas.microsoft.com/office/powerpoint/2010/main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548380" y="4464699"/>
            <a:ext cx="60472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356D93"/>
                </a:solidFill>
                <a:latin typeface="Calibri"/>
                <a:cs typeface="Calibri"/>
              </a:rPr>
              <a:t>Merci pour votre attention</a:t>
            </a:r>
          </a:p>
          <a:p>
            <a:pPr algn="ctr"/>
            <a:r>
              <a:rPr lang="fr-FR" sz="1600" dirty="0" smtClean="0">
                <a:solidFill>
                  <a:srgbClr val="356D93"/>
                </a:solidFill>
                <a:latin typeface="Calibri Light"/>
                <a:cs typeface="Calibri Light"/>
              </a:rPr>
              <a:t>www.learning-center.uha.fr</a:t>
            </a:r>
          </a:p>
          <a:p>
            <a:pPr algn="ctr"/>
            <a:r>
              <a:rPr lang="fr-FR" sz="1600" dirty="0" err="1">
                <a:solidFill>
                  <a:srgbClr val="356D93"/>
                </a:solidFill>
                <a:latin typeface="Calibri Light"/>
                <a:cs typeface="Calibri Light"/>
              </a:rPr>
              <a:t>l</a:t>
            </a:r>
            <a:r>
              <a:rPr lang="fr-FR" sz="1600" dirty="0" err="1" smtClean="0">
                <a:solidFill>
                  <a:srgbClr val="356D93"/>
                </a:solidFill>
                <a:latin typeface="Calibri Light"/>
                <a:cs typeface="Calibri Light"/>
              </a:rPr>
              <a:t>earning-center@uha.fr</a:t>
            </a:r>
            <a:endParaRPr lang="fr-FR" sz="1600" dirty="0" smtClean="0">
              <a:solidFill>
                <a:srgbClr val="356D93"/>
              </a:solidFill>
              <a:latin typeface="Calibri Light"/>
              <a:cs typeface="Calibri Light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81" y="996160"/>
            <a:ext cx="546100" cy="304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85157" y="249595"/>
            <a:ext cx="2240293" cy="675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Calibri"/>
                <a:cs typeface="Calibri"/>
              </a:rPr>
              <a:t>Ouverture</a:t>
            </a:r>
            <a:endParaRPr lang="fr-FR" sz="2400" b="1" dirty="0">
              <a:latin typeface="Calibri"/>
              <a:cs typeface="Calibri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492291" y="392236"/>
            <a:ext cx="0" cy="22149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PICTO LC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414" y="1916385"/>
            <a:ext cx="1656356" cy="240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0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24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espace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31" y="-139103"/>
            <a:ext cx="10076862" cy="712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espace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31" y="-139103"/>
            <a:ext cx="10076862" cy="712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4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">
        <p:fade/>
      </p:transition>
    </mc:Choice>
    <mc:Fallback xmlns="">
      <p:transition xmlns:p14="http://schemas.microsoft.com/office/powerpoint/2010/main" spd="med" advClick="0" advTm="1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8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harte graph visuflou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600" r="680" b="237"/>
          <a:stretch/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3D6AA6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HA blanc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911" y="713446"/>
            <a:ext cx="10233824" cy="563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3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rencontre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023" y="-3573981"/>
            <a:ext cx="9953626" cy="140856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rgbClr val="3D6AA6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097599" y="2698400"/>
            <a:ext cx="4830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Calibri"/>
                <a:cs typeface="Calibri"/>
              </a:rPr>
              <a:t>UN LEARNING CENTER</a:t>
            </a:r>
            <a:endParaRPr lang="fr-FR" sz="4000" dirty="0">
              <a:latin typeface="Calibri"/>
              <a:cs typeface="Calibri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003706" y="3406286"/>
            <a:ext cx="299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à</a:t>
            </a:r>
            <a:r>
              <a:rPr lang="fr-FR" dirty="0" smtClean="0"/>
              <a:t> l’Université de Haute-Alsace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000276" y="6077366"/>
            <a:ext cx="2839607" cy="503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Dominique Meyer-</a:t>
            </a:r>
            <a:r>
              <a:rPr lang="fr-FR" dirty="0" err="1" smtClean="0"/>
              <a:t>Bolzinger</a:t>
            </a:r>
            <a:endParaRPr lang="fr-FR" dirty="0" smtClean="0"/>
          </a:p>
          <a:p>
            <a:pPr algn="r"/>
            <a:r>
              <a:rPr lang="fr-FR" sz="1200" dirty="0" smtClean="0"/>
              <a:t>VP Formation initiale et continue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56075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80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xmlns:p14="http://schemas.microsoft.com/office/powerpoint/2010/main" spd="med" advClick="0" advTm="1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1" y="1221876"/>
            <a:ext cx="546100" cy="304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92065" y="2769872"/>
            <a:ext cx="7805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« … allie un </a:t>
            </a:r>
            <a:r>
              <a:rPr lang="fr-FR" sz="1600" b="1" dirty="0">
                <a:solidFill>
                  <a:srgbClr val="2E5C83"/>
                </a:solidFill>
                <a:latin typeface="Calibri" charset="0"/>
                <a:ea typeface="MS PGothic" charset="0"/>
              </a:rPr>
              <a:t>lieu architectural</a:t>
            </a: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, souvent emblématique et l</a:t>
            </a:r>
            <a:r>
              <a:rPr lang="ja-JP" alt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’</a:t>
            </a: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intégration d</a:t>
            </a:r>
            <a:r>
              <a:rPr lang="ja-JP" alt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’</a:t>
            </a: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un ensemble de ressources et de services, également accessibles à distance, pédagogiques et technologiques, avec un accent mis sur l</a:t>
            </a:r>
            <a:r>
              <a:rPr lang="ja-JP" alt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’</a:t>
            </a: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assistance à l</a:t>
            </a:r>
            <a:r>
              <a:rPr lang="ja-JP" alt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’</a:t>
            </a: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usager … »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99422" y="239204"/>
            <a:ext cx="3267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Un Learning Center</a:t>
            </a:r>
          </a:p>
          <a:p>
            <a:r>
              <a:rPr lang="fr-FR" sz="2000" dirty="0" smtClean="0">
                <a:latin typeface="Calibri"/>
                <a:cs typeface="Calibri"/>
              </a:rPr>
              <a:t>Carte d’identité</a:t>
            </a:r>
            <a:endParaRPr lang="fr-FR" sz="2000" dirty="0">
              <a:latin typeface="Calibri"/>
              <a:cs typeface="Calibri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692065" y="3789975"/>
            <a:ext cx="7805354" cy="531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« … permet des </a:t>
            </a:r>
            <a:r>
              <a:rPr lang="fr-FR" sz="1600" b="1" dirty="0">
                <a:solidFill>
                  <a:srgbClr val="2E5C83"/>
                </a:solidFill>
                <a:latin typeface="Calibri" charset="0"/>
                <a:ea typeface="MS PGothic" charset="0"/>
              </a:rPr>
              <a:t>modes de travail </a:t>
            </a: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dynamiques et partagés : travail de groupe et production de documents … »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92065" y="4560622"/>
            <a:ext cx="78053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« … est un </a:t>
            </a:r>
            <a:r>
              <a:rPr lang="fr-FR" sz="1600" b="1" dirty="0">
                <a:solidFill>
                  <a:srgbClr val="2E5C83"/>
                </a:solidFill>
                <a:latin typeface="Calibri" charset="0"/>
                <a:ea typeface="MS PGothic" charset="0"/>
              </a:rPr>
              <a:t>lieu de vie</a:t>
            </a:r>
            <a:r>
              <a:rPr lang="fr-FR" sz="1600" dirty="0">
                <a:solidFill>
                  <a:srgbClr val="2E5C83"/>
                </a:solidFill>
                <a:latin typeface="Calibri" charset="0"/>
                <a:ea typeface="MS PGothic" charset="0"/>
              </a:rPr>
              <a:t>, de rencontres … »</a:t>
            </a:r>
          </a:p>
          <a:p>
            <a:endParaRPr lang="fr-FR" sz="1600" i="1" dirty="0">
              <a:solidFill>
                <a:srgbClr val="2E5C83"/>
              </a:solidFill>
              <a:latin typeface="Calibri" charset="0"/>
              <a:ea typeface="MS PGothic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811064" y="1840841"/>
            <a:ext cx="33747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2E5C83"/>
                </a:solidFill>
                <a:latin typeface="Calibri"/>
                <a:cs typeface="Calibri"/>
              </a:rPr>
              <a:t>Un Learning Center</a:t>
            </a:r>
          </a:p>
        </p:txBody>
      </p:sp>
    </p:spTree>
    <p:extLst>
      <p:ext uri="{BB962C8B-B14F-4D97-AF65-F5344CB8AC3E}">
        <p14:creationId xmlns:p14="http://schemas.microsoft.com/office/powerpoint/2010/main" val="309251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275" y="5209846"/>
            <a:ext cx="628650" cy="54483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75" y="1856465"/>
            <a:ext cx="635000" cy="5461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31" y="1203046"/>
            <a:ext cx="546100" cy="3048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727892" y="5301736"/>
            <a:ext cx="6976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17463"/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L</a:t>
            </a:r>
            <a:r>
              <a:rPr lang="ja-JP" alt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’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agence </a:t>
            </a: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d</a:t>
            </a:r>
            <a:r>
              <a:rPr lang="ja-JP" alt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’</a:t>
            </a: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architecture Hugues Klein de Mulhouse est 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maître d</a:t>
            </a:r>
            <a:r>
              <a:rPr lang="ja-JP" alt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’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œuvre</a:t>
            </a:r>
            <a:endParaRPr lang="fr-FR" baseline="30000" dirty="0">
              <a:solidFill>
                <a:srgbClr val="2E5C83"/>
              </a:solidFill>
              <a:latin typeface="Calibri"/>
              <a:cs typeface="Calibri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705195" y="1756234"/>
            <a:ext cx="6828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17463" algn="just"/>
            <a:r>
              <a:rPr lang="fr-FR" dirty="0">
                <a:solidFill>
                  <a:srgbClr val="2E5C83"/>
                </a:solidFill>
                <a:latin typeface="Calibri"/>
                <a:ea typeface="MS PGothic" charset="0"/>
                <a:cs typeface="Calibri"/>
              </a:rPr>
              <a:t>Le budget porté par le CPER est de 14,7 millions d</a:t>
            </a:r>
            <a:r>
              <a:rPr lang="ja-JP" altLang="fr-FR" dirty="0">
                <a:solidFill>
                  <a:srgbClr val="2E5C83"/>
                </a:solidFill>
                <a:latin typeface="Calibri"/>
                <a:ea typeface="MS PGothic" charset="0"/>
                <a:cs typeface="Calibri"/>
              </a:rPr>
              <a:t>’</a:t>
            </a:r>
            <a:r>
              <a:rPr lang="fr-FR" dirty="0">
                <a:solidFill>
                  <a:srgbClr val="2E5C83"/>
                </a:solidFill>
                <a:latin typeface="Calibri"/>
                <a:ea typeface="MS PGothic" charset="0"/>
                <a:cs typeface="Calibri"/>
              </a:rPr>
              <a:t>euros . L</a:t>
            </a:r>
            <a:r>
              <a:rPr lang="ja-JP" altLang="fr-FR" dirty="0">
                <a:solidFill>
                  <a:srgbClr val="2E5C83"/>
                </a:solidFill>
                <a:latin typeface="Calibri"/>
                <a:ea typeface="MS PGothic" charset="0"/>
                <a:cs typeface="Calibri"/>
              </a:rPr>
              <a:t>’</a:t>
            </a:r>
            <a:r>
              <a:rPr lang="fr-FR" dirty="0">
                <a:solidFill>
                  <a:srgbClr val="2E5C83"/>
                </a:solidFill>
                <a:latin typeface="Calibri"/>
                <a:ea typeface="MS PGothic" charset="0"/>
                <a:cs typeface="Calibri"/>
              </a:rPr>
              <a:t>état y participe pour moitié, la région, le département, la M2A se partagent l</a:t>
            </a:r>
            <a:r>
              <a:rPr lang="ja-JP" altLang="fr-FR" dirty="0">
                <a:solidFill>
                  <a:srgbClr val="2E5C83"/>
                </a:solidFill>
                <a:latin typeface="Calibri"/>
                <a:ea typeface="MS PGothic" charset="0"/>
                <a:cs typeface="Calibri"/>
              </a:rPr>
              <a:t>’</a:t>
            </a:r>
            <a:r>
              <a:rPr lang="fr-FR" dirty="0">
                <a:solidFill>
                  <a:srgbClr val="2E5C83"/>
                </a:solidFill>
                <a:latin typeface="Calibri"/>
                <a:ea typeface="MS PGothic" charset="0"/>
                <a:cs typeface="Calibri"/>
              </a:rPr>
              <a:t>autre moitié. La M2A est maître d</a:t>
            </a:r>
            <a:r>
              <a:rPr lang="ja-JP" altLang="fr-FR" dirty="0">
                <a:solidFill>
                  <a:srgbClr val="2E5C83"/>
                </a:solidFill>
                <a:latin typeface="Calibri"/>
                <a:ea typeface="MS PGothic" charset="0"/>
                <a:cs typeface="Calibri"/>
              </a:rPr>
              <a:t>’</a:t>
            </a:r>
            <a:r>
              <a:rPr lang="fr-FR" dirty="0">
                <a:solidFill>
                  <a:srgbClr val="2E5C83"/>
                </a:solidFill>
                <a:latin typeface="Calibri"/>
                <a:ea typeface="MS PGothic" charset="0"/>
                <a:cs typeface="Calibri"/>
              </a:rPr>
              <a:t>ouvrage.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99422" y="239204"/>
            <a:ext cx="3267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Un Learning Center</a:t>
            </a:r>
          </a:p>
          <a:p>
            <a:r>
              <a:rPr lang="fr-FR" sz="2000" dirty="0" smtClean="0">
                <a:latin typeface="Calibri"/>
                <a:cs typeface="Calibri"/>
              </a:rPr>
              <a:t>Carte d’identité</a:t>
            </a:r>
            <a:endParaRPr lang="fr-FR" sz="2000" dirty="0">
              <a:latin typeface="Calibri"/>
              <a:cs typeface="Calibri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5" b="3469"/>
          <a:stretch/>
        </p:blipFill>
        <p:spPr bwMode="auto">
          <a:xfrm>
            <a:off x="968275" y="3046414"/>
            <a:ext cx="7565150" cy="170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66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31" y="1203046"/>
            <a:ext cx="546100" cy="3048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805080" y="2269915"/>
            <a:ext cx="48801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Dépôt du permis de construire septembre 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2015</a:t>
            </a:r>
          </a:p>
          <a:p>
            <a:endParaRPr lang="fr-FR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Printemps 2016 démolition 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FST4</a:t>
            </a:r>
          </a:p>
          <a:p>
            <a:endParaRPr lang="fr-FR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Début des travaux de construction 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?</a:t>
            </a:r>
          </a:p>
          <a:p>
            <a:endParaRPr lang="fr-FR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Livraison du bâtiment juin 2018 (à vérifier</a:t>
            </a:r>
            <a:r>
              <a:rPr lang="fr-FR" dirty="0" smtClean="0">
                <a:solidFill>
                  <a:srgbClr val="2E5C83"/>
                </a:solidFill>
                <a:latin typeface="Calibri" charset="0"/>
                <a:ea typeface="MS PGothic" charset="0"/>
              </a:rPr>
              <a:t>)</a:t>
            </a:r>
          </a:p>
          <a:p>
            <a:endParaRPr lang="fr-FR" dirty="0">
              <a:solidFill>
                <a:srgbClr val="2E5C83"/>
              </a:solidFill>
              <a:latin typeface="Calibri" charset="0"/>
              <a:ea typeface="MS PGothic" charset="0"/>
            </a:endParaRPr>
          </a:p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2E5C83"/>
                </a:solidFill>
                <a:latin typeface="Calibri" charset="0"/>
                <a:ea typeface="MS PGothic" charset="0"/>
              </a:rPr>
              <a:t>Ouverture septembre 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99422" y="239204"/>
            <a:ext cx="3267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  <a:cs typeface="Calibri"/>
              </a:rPr>
              <a:t>Un Learning Center</a:t>
            </a:r>
          </a:p>
          <a:p>
            <a:r>
              <a:rPr lang="fr-FR" sz="2000" dirty="0" smtClean="0">
                <a:latin typeface="Calibri"/>
                <a:cs typeface="Calibri"/>
              </a:rPr>
              <a:t>Calendrier</a:t>
            </a:r>
            <a:endParaRPr lang="fr-FR" sz="2000" dirty="0">
              <a:latin typeface="Calibri"/>
              <a:cs typeface="Calibri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499422" y="399528"/>
            <a:ext cx="0" cy="49941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49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22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xmlns:p14="http://schemas.microsoft.com/office/powerpoint/2010/main" spd="med" advClick="0" advTm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ngue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737" y="-38268"/>
            <a:ext cx="9791474" cy="691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4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ha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uha.thmx</Template>
  <TotalTime>740</TotalTime>
  <Words>505</Words>
  <Application>Microsoft Macintosh PowerPoint</Application>
  <PresentationFormat>Présentation à l'écran (4:3)</PresentationFormat>
  <Paragraphs>106</Paragraphs>
  <Slides>25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uha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Erwin Schwartz</dc:creator>
  <cp:lastModifiedBy>Erwin Schwartz</cp:lastModifiedBy>
  <cp:revision>324</cp:revision>
  <cp:lastPrinted>2015-07-03T13:04:28Z</cp:lastPrinted>
  <dcterms:created xsi:type="dcterms:W3CDTF">2015-07-02T11:40:17Z</dcterms:created>
  <dcterms:modified xsi:type="dcterms:W3CDTF">2015-10-07T11:30:31Z</dcterms:modified>
</cp:coreProperties>
</file>